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77" r:id="rId3"/>
    <p:sldId id="273" r:id="rId4"/>
    <p:sldId id="272" r:id="rId5"/>
    <p:sldId id="257" r:id="rId6"/>
    <p:sldId id="281" r:id="rId7"/>
  </p:sldIdLst>
  <p:sldSz cx="9144000" cy="5145088"/>
  <p:notesSz cx="6858000" cy="9144000"/>
  <p:defaultTextStyle>
    <a:defPPr>
      <a:defRPr lang="nl-NL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BFC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727"/>
    <p:restoredTop sz="94636"/>
  </p:normalViewPr>
  <p:slideViewPr>
    <p:cSldViewPr snapToGrid="0" snapToObjects="1" showGuides="1">
      <p:cViewPr>
        <p:scale>
          <a:sx n="40" d="100"/>
          <a:sy n="40" d="100"/>
        </p:scale>
        <p:origin x="1596" y="8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470800C6-62DA-458D-8DA1-1FE89BBCFA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D37B040-B231-40C9-8F0A-6009D7D4CA0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C412251-1330-4A3C-B9D2-D27D09E52351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E778C355-359F-4EB6-914D-885D6C8F9C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4906FDAF-E8EC-4EA0-BB6A-318E3CC86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595261-D83D-4BD0-AA16-FB317646CC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C85CC6-F3B0-49A0-9958-BCC1B5950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41933F-C0C1-4234-812F-4FBC9C29634D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jdelijke aanduiding voor dia-afbeelding 1">
            <a:extLst>
              <a:ext uri="{FF2B5EF4-FFF2-40B4-BE49-F238E27FC236}">
                <a16:creationId xmlns:a16="http://schemas.microsoft.com/office/drawing/2014/main" id="{53EC93BE-E776-4720-A399-292A23938B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51F4242-092C-4A12-A393-AEEEDDCE3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nl-NL" sz="1800" dirty="0"/>
              <a:t>Hoe kunnen we relatie Amsterdam – Lelystad versterken?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nl-NL" sz="1800" dirty="0"/>
              <a:t>Welke activiteiten voegen hier optimaal waarde toe?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nl-NL" sz="1800" dirty="0"/>
              <a:t>Welke clusters passen hier?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nl-NL" sz="1800" dirty="0"/>
              <a:t>Zijn er concrete initiatieven op zoek naar ruimte?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nl-NL" sz="1800" dirty="0"/>
              <a:t>Hoe maken wij Flevokust Haven (nog) interessanter voor u?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700" dirty="0"/>
              <a:t>Wat is er meer nodig (faciliteiten, infrastructuur)?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700" dirty="0"/>
              <a:t>Wat verwacht u van de overheid?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700" dirty="0"/>
              <a:t>Hoe kunnen we als regio hier op inspelen?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9220" name="Tijdelijke aanduiding voor dianummer 3">
            <a:extLst>
              <a:ext uri="{FF2B5EF4-FFF2-40B4-BE49-F238E27FC236}">
                <a16:creationId xmlns:a16="http://schemas.microsoft.com/office/drawing/2014/main" id="{A64F866E-9657-4978-961D-7B30D9E96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A29B9C2-4E73-4786-907A-99ED16AE0417}" type="slidenum">
              <a:rPr lang="nl-NL" altLang="nl-NL"/>
              <a:pPr/>
              <a:t>6</a:t>
            </a:fld>
            <a:endParaRPr lang="nl-NL" alt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99048-DF6B-416A-9CF1-475E172B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AE989-1DF8-4CC5-B8D7-49D42FD6D633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BC5EB-94B6-499F-B98C-DE2FA711B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50245-AE9A-4F29-8FE7-9326730E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78969-98E2-4B04-A3C8-4D549848044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5613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555B0-FC17-4BCE-8550-50C56956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51E19-D594-4A5C-9721-FF9E56F0EAA3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79458-3F47-439E-A6EE-BB11A584A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DE183-B7A7-4E8B-946B-553DD449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239E1-0451-48EE-9123-8A387B11428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8344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7362F-A0C9-4A0C-8EC8-28F01273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B736C-D093-46DB-8FFC-7161C33319F0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62E67-1DCF-4DFA-B1BE-2C52013C2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320E9-65D2-4FF8-B219-18EBE1BA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8169C-A7E0-4F91-995E-6319D7D3179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9273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DC3F8-F470-447B-9412-0D2E5C0E8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B36B5-685B-41C0-B0E6-08E9A2CECA7F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84079-9392-4207-BAAF-AEA4256C2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103C6-B57D-4C82-AFB8-B9109681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B4581-C5FF-4052-AA56-51DC587E025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5097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105F2-C6F2-4880-ABB0-5A8692A5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4B123-98F1-4702-9B62-186B90002980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F3D57-FC64-4449-94C4-5BE0F2BE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980A0-1B12-4B99-91D8-F4C3C9FBA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85A28-5153-4B8F-BCAC-764711117CA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38738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37DD12-B6B0-47A7-A239-768B665F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165F-E31C-4973-9E34-95DAAA57F0F4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88C302-4C9B-4C6B-92DE-9D5557A6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00C080-903D-4807-9AE9-29560500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D55F5-FB52-48B9-974E-7E214D68C6D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8990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C492FAB-7DF0-4CFF-B4B0-0BEDA6A74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4B38B-A9A1-4EEC-918A-C5034334B08C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0AB68B9-F289-425B-99A1-6D9A13C6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1C1E4B-AAA1-443B-8CAA-C09CD571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01D99-7EE4-41B1-84EB-C296CFA71A4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7836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ADEA54-D683-4F1A-9209-088C5131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98A04-0FC6-413E-87DB-6DE0D7DD1489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0189989-FF58-42AC-9487-76B2A57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B74EEC-86F0-4CFA-975C-8C21367A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0152F-4E1E-4DB8-9E61-06C196F3758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9338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EC3875F-FBE8-4D41-8768-9329460E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2EFAE-A0AA-45CA-B7AE-3452AB778F8C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77E2625-49AF-423D-BF55-6DA32E5C6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CE89D1-CA03-4574-BCA2-2E0CC9F12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51110-E707-4BD4-8F47-89F4C115090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0639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AD0FA5-406E-4E4F-AB54-57211FA6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3410E-25E2-40C8-8EA2-09A0FA0AA7ED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D36E86-7AA2-495B-B34F-35A626E6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5E5307-B839-449A-9417-245E9CB0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7F488-8F3D-45DB-B89E-600A27AAE6D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1483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nl-NL" noProof="0" dirty="0"/>
              <a:t>Sleep de afbeelding naar de tijdelijke aanduiding of 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B56F01-EBE2-4DC9-9960-12A1C0671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6D1D0-4A9D-4853-B09D-E8926630C018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F8F24E-FA90-4022-B9B4-FF9C56A6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3022B0-E116-411F-957B-AF393F25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1EFB9-0A68-43CD-A19F-C3CC452AC43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0514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A56CFE1-6B9B-4061-84ED-1A472D8E785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  <a:endParaRPr lang="en-US" altLang="nl-N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DDA1FB-8FCD-4F39-8043-B15384D1A9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B4CD9-909A-4E01-BE42-A7D06ADC0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B96046-4B01-4D2D-A540-EF819D667C67}" type="datetimeFigureOut">
              <a:rPr lang="nl-NL"/>
              <a:pPr>
                <a:defRPr/>
              </a:pPr>
              <a:t>23-11-2017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99684-BF7B-4A18-9D43-E01EE6CC6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735F0-FFC7-498A-8D12-09E47023E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1C0A593D-F5F0-4F68-9B21-A4B973C28CD7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DB58394-7755-496D-BF45-71539D678343}"/>
              </a:ext>
            </a:extLst>
          </p:cNvPr>
          <p:cNvSpPr txBox="1"/>
          <p:nvPr/>
        </p:nvSpPr>
        <p:spPr>
          <a:xfrm>
            <a:off x="1047750" y="1208088"/>
            <a:ext cx="5157788" cy="2555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32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600" b="1" kern="100" cap="all" dirty="0">
                <a:solidFill>
                  <a:srgbClr val="00B0F0"/>
                </a:solidFill>
                <a:latin typeface="RNS Camelia" charset="0"/>
                <a:cs typeface="+mn-cs"/>
              </a:rPr>
              <a:t>Waardevolle invulling flevokust haven</a:t>
            </a:r>
          </a:p>
          <a:p>
            <a:pPr eaLnBrk="1" fontAlgn="auto" hangingPunct="1">
              <a:lnSpc>
                <a:spcPts val="322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sz="2600" kern="100" cap="all" dirty="0">
              <a:solidFill>
                <a:srgbClr val="00B0F0"/>
              </a:solidFill>
              <a:latin typeface="RNS Camelia" charset="0"/>
              <a:cs typeface="+mn-cs"/>
            </a:endParaRPr>
          </a:p>
          <a:p>
            <a:pPr eaLnBrk="1" fontAlgn="auto" hangingPunct="1">
              <a:lnSpc>
                <a:spcPts val="32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100" cap="all" dirty="0">
                <a:solidFill>
                  <a:srgbClr val="00B0F0"/>
                </a:solidFill>
                <a:latin typeface="RNS Camelia" charset="0"/>
                <a:cs typeface="+mn-cs"/>
              </a:rPr>
              <a:t>Hoe sluit de haven zo goed mogelijk aan bij uw marktvraag?</a:t>
            </a:r>
          </a:p>
          <a:p>
            <a:pPr eaLnBrk="1" fontAlgn="auto" hangingPunct="1">
              <a:lnSpc>
                <a:spcPts val="322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sz="2600" kern="100" cap="all" dirty="0">
              <a:solidFill>
                <a:srgbClr val="00B0F0"/>
              </a:solidFill>
              <a:latin typeface="RNS Camelia" charset="0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ECE433-7FE1-429E-A339-AE3D9DB33EF1}"/>
              </a:ext>
            </a:extLst>
          </p:cNvPr>
          <p:cNvSpPr txBox="1"/>
          <p:nvPr/>
        </p:nvSpPr>
        <p:spPr>
          <a:xfrm>
            <a:off x="1085850" y="4051300"/>
            <a:ext cx="57689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kern="100" dirty="0">
                <a:solidFill>
                  <a:srgbClr val="00B0F0"/>
                </a:solidFill>
                <a:latin typeface="RNS Camelia" charset="0"/>
                <a:cs typeface="+mn-cs"/>
              </a:rPr>
              <a:t>Rogier Wilms 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kern="100" dirty="0">
                <a:solidFill>
                  <a:srgbClr val="00B0F0"/>
                </a:solidFill>
                <a:latin typeface="RNS Camelia" charset="0"/>
                <a:cs typeface="+mn-cs"/>
              </a:rPr>
              <a:t>Programmamanager Gebiedsontwikkeling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kern="100" dirty="0">
                <a:solidFill>
                  <a:srgbClr val="00B0F0"/>
                </a:solidFill>
                <a:latin typeface="RNS Camelia" charset="0"/>
                <a:cs typeface="+mn-cs"/>
              </a:rPr>
              <a:t>Provincie Flevoland</a:t>
            </a:r>
            <a:endParaRPr lang="nl-NL" sz="700" kern="100" dirty="0">
              <a:solidFill>
                <a:srgbClr val="00B0F0"/>
              </a:solidFill>
              <a:latin typeface="RNS Camelia" charset="0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3">
            <a:extLst>
              <a:ext uri="{FF2B5EF4-FFF2-40B4-BE49-F238E27FC236}">
                <a16:creationId xmlns:a16="http://schemas.microsoft.com/office/drawing/2014/main" id="{C3669A3B-9AFB-4BF5-9C1F-89A6B71F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5100"/>
            <a:ext cx="7886700" cy="993775"/>
          </a:xfrm>
        </p:spPr>
        <p:txBody>
          <a:bodyPr/>
          <a:lstStyle/>
          <a:p>
            <a:pPr algn="ctr"/>
            <a:r>
              <a:rPr lang="nl-NL" altLang="nl-NL" sz="2800">
                <a:solidFill>
                  <a:srgbClr val="00B0F0"/>
                </a:solidFill>
                <a:latin typeface="RNS Camelia"/>
              </a:rPr>
              <a:t>Flevokust Haven in MRA</a:t>
            </a:r>
            <a:endParaRPr lang="nl-NL" altLang="nl-NL" sz="2800"/>
          </a:p>
        </p:txBody>
      </p:sp>
      <p:pic>
        <p:nvPicPr>
          <p:cNvPr id="3075" name="Tijdelijke aanduiding voor inhoud 6">
            <a:extLst>
              <a:ext uri="{FF2B5EF4-FFF2-40B4-BE49-F238E27FC236}">
                <a16:creationId xmlns:a16="http://schemas.microsoft.com/office/drawing/2014/main" id="{03B31D24-4061-49A3-A2FF-91806FD9E5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5175" y="969963"/>
            <a:ext cx="5149850" cy="362743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">
            <a:extLst>
              <a:ext uri="{FF2B5EF4-FFF2-40B4-BE49-F238E27FC236}">
                <a16:creationId xmlns:a16="http://schemas.microsoft.com/office/drawing/2014/main" id="{80046E21-67E4-49C8-AC2D-0A64B964E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ovincie Flevoland - Flevokust Haven animatie">
            <a:hlinkClick r:id="" action="ppaction://media"/>
            <a:extLst>
              <a:ext uri="{FF2B5EF4-FFF2-40B4-BE49-F238E27FC236}">
                <a16:creationId xmlns:a16="http://schemas.microsoft.com/office/drawing/2014/main" id="{D0A4731A-38A9-4806-9C6E-4744AE6E4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E018727-0E5E-43AD-9766-88389FFBA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22263"/>
            <a:ext cx="8339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>
                <a:solidFill>
                  <a:srgbClr val="00B0F0"/>
                </a:solidFill>
                <a:latin typeface="RNS Camelia"/>
              </a:rPr>
              <a:t>Flevokust Haven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rgbClr val="00B0F0"/>
              </a:solidFill>
              <a:latin typeface="RNS Camelia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rgbClr val="00B0F0"/>
              </a:solidFill>
              <a:latin typeface="RNS Camelia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nl-NL" sz="2000" b="1">
                <a:solidFill>
                  <a:srgbClr val="00B0F0"/>
                </a:solidFill>
                <a:latin typeface="RNS Camelia"/>
              </a:rPr>
              <a:t>Nieuwe multimodale containerterminal,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nl-NL" sz="2000" b="1">
                <a:solidFill>
                  <a:srgbClr val="00B0F0"/>
                </a:solidFill>
                <a:latin typeface="RNS Camelia"/>
              </a:rPr>
              <a:t>overslaghaven en bedrijfsterrein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nl-NL" sz="2400">
              <a:solidFill>
                <a:srgbClr val="00B0F0"/>
              </a:solidFill>
              <a:latin typeface="RNS Camelia"/>
            </a:endParaRPr>
          </a:p>
        </p:txBody>
      </p:sp>
      <p:sp>
        <p:nvSpPr>
          <p:cNvPr id="6147" name="Tijdelijke aanduiding voor inhoud 9">
            <a:extLst>
              <a:ext uri="{FF2B5EF4-FFF2-40B4-BE49-F238E27FC236}">
                <a16:creationId xmlns:a16="http://schemas.microsoft.com/office/drawing/2014/main" id="{9D3FEA65-804F-41D8-B070-7A266F46C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925" y="2119313"/>
            <a:ext cx="3916363" cy="25495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2000"/>
              <a:t>5 ha. haven, max. 10 ha.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2000"/>
              <a:t>400 m. kade, max 800 m.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2000"/>
              <a:t>43 ha. bedrijfsterrein, max 115 ha.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2000"/>
              <a:t>Milieucategorie 3.1 - 5.3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2000"/>
              <a:t>Bouwhoogte tot 40 m.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2000"/>
              <a:t>Capaciteit 90.000 TEU</a:t>
            </a:r>
          </a:p>
          <a:p>
            <a:endParaRPr lang="nl-NL" altLang="nl-NL" sz="2000"/>
          </a:p>
        </p:txBody>
      </p:sp>
      <p:sp>
        <p:nvSpPr>
          <p:cNvPr id="6148" name="Tijdelijke aanduiding voor inhoud 10">
            <a:extLst>
              <a:ext uri="{FF2B5EF4-FFF2-40B4-BE49-F238E27FC236}">
                <a16:creationId xmlns:a16="http://schemas.microsoft.com/office/drawing/2014/main" id="{AB8B1EFA-C25F-4165-9274-8A1B06B9D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7913" y="2105025"/>
            <a:ext cx="4132262" cy="253523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2000"/>
              <a:t>Hoofdvaarroute Amsterdam-Lemmer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2000"/>
              <a:t>Nabij A6, spoor en Lelystad Airport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2000"/>
              <a:t>Ingebruikname medio 2018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2000"/>
              <a:t>Ruimte voor innovatie en duurzaamheid</a:t>
            </a:r>
          </a:p>
          <a:p>
            <a:endParaRPr lang="nl-NL" altLang="nl-N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84A00E6-B4D9-4BFF-BAE3-0B470D8C4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42900"/>
            <a:ext cx="8277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514350" indent="-1714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lnSpc>
                <a:spcPts val="322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sz="2800" kern="100" dirty="0">
                <a:solidFill>
                  <a:srgbClr val="00B0F0"/>
                </a:solidFill>
                <a:latin typeface="RNS Camelia" charset="0"/>
              </a:rPr>
              <a:t>Hoe sluit Flevokust Haven aan bij uw marktvraag?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endParaRPr lang="en-US" altLang="nl-NL" sz="1800" dirty="0">
              <a:solidFill>
                <a:srgbClr val="00B0F0"/>
              </a:solidFill>
              <a:latin typeface="RNS Camelia"/>
            </a:endParaRP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2EC5D121-0A12-45F1-88EB-B49D2A736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401763"/>
            <a:ext cx="7886700" cy="305276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r>
              <a:rPr lang="nl-NL" sz="2000" dirty="0"/>
              <a:t>Hoe kunnen we relatie Amsterdam – Lelystad versterken?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000" dirty="0"/>
              <a:t>Welke activiteiten voegen hier optimaal waarde toe?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000" dirty="0"/>
              <a:t>Welke clusters passen hier?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000" dirty="0"/>
              <a:t>Zijn er concrete initiatieven op zoek naar ruimte?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000" dirty="0"/>
              <a:t>Hoe maken wij Flevokust Haven (nog) interessanter voor u?</a:t>
            </a:r>
          </a:p>
          <a:p>
            <a:pPr marL="342900" lvl="1" indent="0">
              <a:buFont typeface="Arial" panose="020B0604020202020204" pitchFamily="34" charset="0"/>
              <a:buNone/>
              <a:defRPr/>
            </a:pPr>
            <a:endParaRPr lang="nl-NL" sz="1000" dirty="0"/>
          </a:p>
          <a:p>
            <a:pPr marL="342900" lvl="1" indent="0">
              <a:buFont typeface="Arial" panose="020B0604020202020204" pitchFamily="34" charset="0"/>
              <a:buNone/>
              <a:defRPr/>
            </a:pPr>
            <a:endParaRPr lang="nl-NL" sz="1000" dirty="0"/>
          </a:p>
          <a:p>
            <a:pPr marL="342900" lvl="1" indent="0">
              <a:buFont typeface="Arial" panose="020B0604020202020204" pitchFamily="34" charset="0"/>
              <a:buNone/>
              <a:defRPr/>
            </a:pPr>
            <a:r>
              <a:rPr lang="nl-NL" altLang="nl-NL" sz="1600" b="1" dirty="0">
                <a:solidFill>
                  <a:srgbClr val="00B0F0"/>
                </a:solidFill>
                <a:latin typeface="RNS Camelia"/>
              </a:rPr>
              <a:t>Provincie Flevoland en gemeente Lelystad geven ondernemers ruimte</a:t>
            </a:r>
          </a:p>
          <a:p>
            <a:pPr marL="342900" lvl="1" indent="0">
              <a:buFont typeface="Arial" panose="020B0604020202020204" pitchFamily="34" charset="0"/>
              <a:buNone/>
              <a:defRPr/>
            </a:pPr>
            <a:endParaRPr lang="nl-NL" sz="1000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nl-NL" sz="2000" b="1" dirty="0"/>
              <a:t>www.flevokusthaven.nl</a:t>
            </a:r>
          </a:p>
          <a:p>
            <a:pPr>
              <a:defRPr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1375</TotalTime>
  <Words>223</Words>
  <Application>Microsoft Office PowerPoint</Application>
  <PresentationFormat>Aangepast</PresentationFormat>
  <Paragraphs>42</Paragraphs>
  <Slides>6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1" baseType="lpstr">
      <vt:lpstr>Calibri</vt:lpstr>
      <vt:lpstr>Arial</vt:lpstr>
      <vt:lpstr>Calibri Light</vt:lpstr>
      <vt:lpstr>RNS Camelia</vt:lpstr>
      <vt:lpstr>Office-thema</vt:lpstr>
      <vt:lpstr>PowerPoint-presentatie</vt:lpstr>
      <vt:lpstr>Flevokust Haven in MRA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Andy Pinas</dc:creator>
  <cp:lastModifiedBy>Jan-Willem Wesselink</cp:lastModifiedBy>
  <cp:revision>55</cp:revision>
  <dcterms:created xsi:type="dcterms:W3CDTF">2017-09-05T15:22:50Z</dcterms:created>
  <dcterms:modified xsi:type="dcterms:W3CDTF">2017-11-23T23:00:21Z</dcterms:modified>
</cp:coreProperties>
</file>